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4" r:id="rId1"/>
  </p:sldMasterIdLst>
  <p:sldIdLst>
    <p:sldId id="256" r:id="rId2"/>
    <p:sldId id="257" r:id="rId3"/>
    <p:sldId id="261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3" r:id="rId20"/>
    <p:sldId id="276" r:id="rId21"/>
    <p:sldId id="277" r:id="rId22"/>
    <p:sldId id="278" r:id="rId23"/>
    <p:sldId id="274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pt-BR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343159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66974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66698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94500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268248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5699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374657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13907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04955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555821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774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0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55031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4560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18950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1020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4873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  <a:tileRect/>
          </a:gradFill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pt-BR"/>
              </a:p>
            </p:txBody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FE469D-D4FD-4183-86CA-4855B17D0344}" type="datetimeFigureOut">
              <a:rPr lang="pt-BR" smtClean="0"/>
              <a:t>06/02/2026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9F232-DCFE-43C2-A0AC-E2C73C0E0D9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878293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  <p:sldLayoutId id="2147483729" r:id="rId15"/>
    <p:sldLayoutId id="2147483730" r:id="rId16"/>
    <p:sldLayoutId id="2147483731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www.github.com/luisfernandospoljaric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745C6A-1B59-7EAE-5134-DF8878B158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76424" y="1122362"/>
            <a:ext cx="10315576" cy="2479675"/>
          </a:xfrm>
        </p:spPr>
        <p:txBody>
          <a:bodyPr/>
          <a:lstStyle/>
          <a:p>
            <a:r>
              <a:rPr lang="pt-BR"/>
              <a:t>administração </a:t>
            </a:r>
            <a:r>
              <a:rPr lang="pt-BR" dirty="0"/>
              <a:t>– T.I	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44D7E69-E750-3118-9956-7A4EDF427A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Prof. Luis Fernando Spoljaric</a:t>
            </a:r>
          </a:p>
          <a:p>
            <a:r>
              <a:rPr lang="pt-BR" dirty="0"/>
              <a:t>Senai 5.13 - </a:t>
            </a:r>
            <a:r>
              <a:rPr lang="pt-BR" dirty="0" err="1"/>
              <a:t>jaguariúna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502404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AF0435-188C-6C58-C339-A80ECAEBFE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C41020B-A0F0-AAE2-3121-D1E498BF8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90179"/>
            <a:ext cx="9905999" cy="3541714"/>
          </a:xfrm>
        </p:spPr>
        <p:txBody>
          <a:bodyPr/>
          <a:lstStyle/>
          <a:p>
            <a:r>
              <a:rPr lang="pt-BR" b="1" dirty="0" err="1"/>
              <a:t>Placa-Mãe</a:t>
            </a:r>
            <a:r>
              <a:rPr lang="pt-BR" dirty="0"/>
              <a:t>: É a base do computador, conectando todos os outros componentes. Ela permite a comunicação entre a CPU, memória, discos e outros dispositivos.</a:t>
            </a:r>
          </a:p>
          <a:p>
            <a:r>
              <a:rPr lang="pt-BR" b="1" dirty="0"/>
              <a:t>Processador (CPU)</a:t>
            </a:r>
            <a:r>
              <a:rPr lang="pt-BR" dirty="0"/>
              <a:t>: Considerado o "cérebro" do computador, realiza todos os cálculos e processa as instruções dos programas. Sua velocidade é medida em GHz (</a:t>
            </a:r>
            <a:r>
              <a:rPr lang="pt-BR" dirty="0" err="1"/>
              <a:t>gigahertz</a:t>
            </a:r>
            <a:r>
              <a:rPr lang="pt-BR" dirty="0"/>
              <a:t>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20825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E5D2A1-5879-9322-96FE-A2DCDF47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75BE7418-E4A3-CEA4-91B2-8C674B51998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856" y="2140463"/>
            <a:ext cx="4396238" cy="35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79B66A8D-69AA-A591-831D-F19B0BEB01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3442" y="1357803"/>
            <a:ext cx="4629504" cy="4629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41514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D93F05-1268-6B61-E475-2F90E556F9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27371CA-4520-61BE-D542-848EFCF3C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Memória RAM</a:t>
            </a:r>
            <a:r>
              <a:rPr lang="pt-BR" dirty="0"/>
              <a:t>: É a memória volátil que armazena temporariamente os dados que estão sendo usados pelo computador. Quanto mais RAM, maior a capacidade de executar várias tarefas simultaneamente.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Memória ROM</a:t>
            </a:r>
            <a:r>
              <a:rPr lang="pt-BR" dirty="0"/>
              <a:t>: Armazena dados permanentes, como as instruções para inicializar o sistema (firmware). Essas informações não são apagadas ao desligar o computador.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7025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E7037A-0177-3D18-3125-9E19AE208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</a:p>
        </p:txBody>
      </p:sp>
      <p:pic>
        <p:nvPicPr>
          <p:cNvPr id="10242" name="Picture 2" descr="Diferenças entre memória RAM x Memória ROM - Assistência Técnica e Conserto  de Notebook São Paulo">
            <a:extLst>
              <a:ext uri="{FF2B5EF4-FFF2-40B4-BE49-F238E27FC236}">
                <a16:creationId xmlns:a16="http://schemas.microsoft.com/office/drawing/2014/main" id="{67B07265-E7A1-4DE7-701F-18D977E177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1197" y="2168739"/>
            <a:ext cx="6446429" cy="3693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50139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997C9F-A7C7-094B-0900-D47A8CAA1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Disco Rígido (HD) ou SSD</a:t>
            </a:r>
            <a:r>
              <a:rPr lang="pt-BR" dirty="0"/>
              <a:t>: Armazena dados de forma permanente, como o sistema operacional, programas e arquivos pessoais. Os </a:t>
            </a:r>
            <a:r>
              <a:rPr lang="pt-BR" dirty="0" err="1"/>
              <a:t>SSDs</a:t>
            </a:r>
            <a:r>
              <a:rPr lang="pt-BR" dirty="0"/>
              <a:t> são mais rápidos e confiáveis que os HDs tradicionais.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Fonte de Alimentação</a:t>
            </a:r>
            <a:r>
              <a:rPr lang="pt-BR" dirty="0"/>
              <a:t>: Converte a energia elétrica da tomada em energia utilizável para os componentes do computador. Fornece tensões específicas para cada componente.</a:t>
            </a:r>
          </a:p>
          <a:p>
            <a:endParaRPr lang="pt-BR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7FFEEF5-3936-544B-0505-6488F121BA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9125"/>
            <a:ext cx="9906000" cy="14779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</a:p>
        </p:txBody>
      </p:sp>
    </p:spTree>
    <p:extLst>
      <p:ext uri="{BB962C8B-B14F-4D97-AF65-F5344CB8AC3E}">
        <p14:creationId xmlns:p14="http://schemas.microsoft.com/office/powerpoint/2010/main" val="1734662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1267A7C-1DD8-32CB-B573-4D9402010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  <a:endParaRPr lang="pt-BR" dirty="0"/>
          </a:p>
        </p:txBody>
      </p:sp>
      <p:pic>
        <p:nvPicPr>
          <p:cNvPr id="11266" name="Picture 2" descr="4 vantagens de um PC com SSD em relação a um com HD convencional - TecMundo">
            <a:extLst>
              <a:ext uri="{FF2B5EF4-FFF2-40B4-BE49-F238E27FC236}">
                <a16:creationId xmlns:a16="http://schemas.microsoft.com/office/drawing/2014/main" id="{58D8EC04-75EF-587B-5696-497B0E76D9B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0975" y="2454204"/>
            <a:ext cx="5505251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FONTE 500W REAL HAYOM PFC ATIVO / BIVOLT AUTOMATICO / CABOS PRETO">
            <a:extLst>
              <a:ext uri="{FF2B5EF4-FFF2-40B4-BE49-F238E27FC236}">
                <a16:creationId xmlns:a16="http://schemas.microsoft.com/office/drawing/2014/main" id="{F828C45A-25AB-7AD3-3D7B-1DC2F33F92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5699" y="2870399"/>
            <a:ext cx="3541712" cy="35417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44984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EF00EA-BD8A-3AC0-6CC5-CA4633963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BD92774-8976-42D2-E599-1D04AC3E90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Placa de Vídeo (GPU)</a:t>
            </a:r>
            <a:r>
              <a:rPr lang="pt-BR" dirty="0"/>
              <a:t>: Responsável pelo processamento gráfico. É essencial para jogos, edição de vídeos e tarefas que exigem alta performance visual. Pode ser integrada (parte da CPU) ou dedicada (uma placa separada).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Cooler e Dissipador de Calor</a:t>
            </a:r>
            <a:r>
              <a:rPr lang="pt-BR" dirty="0"/>
              <a:t>: São usados para resfriar o processador e outros componentes que geram calor, evitando superaquecimento.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27237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81EDF-C020-6C27-4C09-6D4C05594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Hardwares internos</a:t>
            </a:r>
            <a:endParaRPr lang="pt-BR" dirty="0"/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23E423A9-61E4-C46B-08E0-468F3FB7DC5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224" y="2114148"/>
            <a:ext cx="4710425" cy="3925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>
            <a:extLst>
              <a:ext uri="{FF2B5EF4-FFF2-40B4-BE49-F238E27FC236}">
                <a16:creationId xmlns:a16="http://schemas.microsoft.com/office/drawing/2014/main" id="{AF6605F9-4BC6-5EE8-B7A7-2479AFF441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7874" y="1520342"/>
            <a:ext cx="27717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Corsair H150 RGB Liquid CPU Cooler CW-9060054-WW | Computer Alliance">
            <a:extLst>
              <a:ext uri="{FF2B5EF4-FFF2-40B4-BE49-F238E27FC236}">
                <a16:creationId xmlns:a16="http://schemas.microsoft.com/office/drawing/2014/main" id="{4F547C8C-86BD-4DF4-A124-CE9761084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6743" y="4000500"/>
            <a:ext cx="428625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1484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ULA 07 – MANUTENÇÃO DE COMPUTADORES II NOVO (PROEJA) – Site do Professor  Carlos Fernandes">
            <a:extLst>
              <a:ext uri="{FF2B5EF4-FFF2-40B4-BE49-F238E27FC236}">
                <a16:creationId xmlns:a16="http://schemas.microsoft.com/office/drawing/2014/main" id="{94A24C36-5D62-847F-E2E2-55114A527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880" y="298819"/>
            <a:ext cx="9212239" cy="6260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32271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0121ED-58EA-E025-C46A-59B513E4F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4A15419-F1C0-0CE1-ED7D-FFB3FEFAA0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O software é um conjunto de instruções, dados ou programas utilizados para operar computadores e executar tarefas específicas. Ele atua como uma ponte entre o hardware e o usuário, permitindo que comandos sejam interpretados e executados. Tecnicamente, o software pode ser classificado em: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914702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709AD5-53FD-48E9-2BB6-9CFFCFF844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Acessos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3EE6850-CDC2-AEEA-C60E-F1EADCEFC1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Lembrando a todos que os slides e materiais de aula serão colocados na plataforma GITHUB.</a:t>
            </a:r>
          </a:p>
          <a:p>
            <a:r>
              <a:rPr lang="pt-BR" dirty="0">
                <a:hlinkClick r:id="rId2"/>
              </a:rPr>
              <a:t>www.github.com/luisfernandospoljaric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1028" name="Picture 4" descr="Github Logo - Free social media icons">
            <a:extLst>
              <a:ext uri="{FF2B5EF4-FFF2-40B4-BE49-F238E27FC236}">
                <a16:creationId xmlns:a16="http://schemas.microsoft.com/office/drawing/2014/main" id="{D8BF4665-C0AD-C953-4CE6-60E5ADC28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3636" y="3961262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88451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2168F2-358E-D2FF-05CC-76EDAA313A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145F039-8F82-0F11-0684-E82B4B9D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Software de Sistema</a:t>
            </a:r>
            <a:r>
              <a:rPr lang="pt-BR" dirty="0"/>
              <a:t>: Gerencia os recursos do computador, como o sistema operacional (ex.: Windows, </a:t>
            </a:r>
            <a:r>
              <a:rPr lang="pt-BR" dirty="0" err="1"/>
              <a:t>macOS</a:t>
            </a:r>
            <a:r>
              <a:rPr lang="pt-BR" dirty="0"/>
              <a:t>, Linux) e ferramentas utilitárias.</a:t>
            </a:r>
          </a:p>
          <a:p>
            <a:endParaRPr lang="pt-BR" dirty="0"/>
          </a:p>
        </p:txBody>
      </p:sp>
      <p:pic>
        <p:nvPicPr>
          <p:cNvPr id="14340" name="Picture 4">
            <a:extLst>
              <a:ext uri="{FF2B5EF4-FFF2-40B4-BE49-F238E27FC236}">
                <a16:creationId xmlns:a16="http://schemas.microsoft.com/office/drawing/2014/main" id="{3AA78F13-AD17-2AEC-CB2B-6AB86F6323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261" y="3467707"/>
            <a:ext cx="24003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4" name="Picture 18" descr="Design PNG E SVG De Logotipo Do Ubuntu Para Camisetas">
            <a:extLst>
              <a:ext uri="{FF2B5EF4-FFF2-40B4-BE49-F238E27FC236}">
                <a16:creationId xmlns:a16="http://schemas.microsoft.com/office/drawing/2014/main" id="{EE95BEB9-7387-4C6B-17C4-1A52D095D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514" y="3192274"/>
            <a:ext cx="3322639" cy="3322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>
            <a:extLst>
              <a:ext uri="{FF2B5EF4-FFF2-40B4-BE49-F238E27FC236}">
                <a16:creationId xmlns:a16="http://schemas.microsoft.com/office/drawing/2014/main" id="{0246CB0F-981B-263E-F592-61C6A2590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625" y="3467707"/>
            <a:ext cx="4867275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59161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29A3ED-213C-2BBA-B501-0FCD02630E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2663D07-6F92-60F4-C28E-2FE9480BC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 de Aplicação</a:t>
            </a:r>
            <a:r>
              <a:rPr lang="pt-BR" dirty="0"/>
              <a:t>: Programas que atendem a necessidades específicas do usuário, como editores de texto, navegadores de internet e jogos.</a:t>
            </a:r>
          </a:p>
          <a:p>
            <a:endParaRPr lang="pt-BR" dirty="0"/>
          </a:p>
        </p:txBody>
      </p:sp>
      <p:pic>
        <p:nvPicPr>
          <p:cNvPr id="14352" name="Picture 16">
            <a:extLst>
              <a:ext uri="{FF2B5EF4-FFF2-40B4-BE49-F238E27FC236}">
                <a16:creationId xmlns:a16="http://schemas.microsoft.com/office/drawing/2014/main" id="{E14A1E9C-8A66-7ACC-D6CD-1A0BA38550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831" y="4139705"/>
            <a:ext cx="3322638" cy="1803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>
            <a:extLst>
              <a:ext uri="{FF2B5EF4-FFF2-40B4-BE49-F238E27FC236}">
                <a16:creationId xmlns:a16="http://schemas.microsoft.com/office/drawing/2014/main" id="{8C062774-D515-ABDE-DAA5-BD3B550CB3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526" y="3841572"/>
            <a:ext cx="4914900" cy="2771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team logo - Ícones Social media e Logos">
            <a:extLst>
              <a:ext uri="{FF2B5EF4-FFF2-40B4-BE49-F238E27FC236}">
                <a16:creationId xmlns:a16="http://schemas.microsoft.com/office/drawing/2014/main" id="{2A392F43-55C7-DD01-E599-77DD57600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4453" y="3647234"/>
            <a:ext cx="2966113" cy="296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2180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016CB-77CB-ADCD-CB56-2D2AF84DE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5A0D7B-5D96-22B4-BA2B-4672056857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Software de Desenvolvimento</a:t>
            </a:r>
            <a:r>
              <a:rPr lang="pt-BR" dirty="0"/>
              <a:t>: Ferramentas para criação de outros softwares, como linguagens de programação e ambientes de desenvolvimento integrado (</a:t>
            </a:r>
            <a:r>
              <a:rPr lang="pt-BR" dirty="0" err="1"/>
              <a:t>IDEs</a:t>
            </a:r>
            <a:r>
              <a:rPr lang="pt-BR" dirty="0"/>
              <a:t>).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14348" name="Picture 12" descr="Visual Studio Code Logo PNG Transparent &amp; SVG Vector - Freebie Supply">
            <a:extLst>
              <a:ext uri="{FF2B5EF4-FFF2-40B4-BE49-F238E27FC236}">
                <a16:creationId xmlns:a16="http://schemas.microsoft.com/office/drawing/2014/main" id="{6C1CB716-C311-5D73-CF1E-80A944000B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2382" y="4020344"/>
            <a:ext cx="2058537" cy="1543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NetBeans Reviews: Pricing &amp; Software Features 2024 - Financesonline.com">
            <a:extLst>
              <a:ext uri="{FF2B5EF4-FFF2-40B4-BE49-F238E27FC236}">
                <a16:creationId xmlns:a16="http://schemas.microsoft.com/office/drawing/2014/main" id="{00133E27-E6CC-67EE-60E7-38E944ACB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328" y="3847639"/>
            <a:ext cx="4191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1BCA95E4-5863-FD41-2AB9-0FFC5911CF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0439" y="3699231"/>
            <a:ext cx="2244369" cy="2244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0433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099DF3-B0F2-284F-843C-7102327DD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o Computador Funciona?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4A8092F-D29D-5985-BCAE-EAC3AE6E0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7"/>
            <a:ext cx="9905999" cy="4192256"/>
          </a:xfrm>
        </p:spPr>
        <p:txBody>
          <a:bodyPr/>
          <a:lstStyle/>
          <a:p>
            <a:pPr marL="0" indent="0">
              <a:buNone/>
            </a:pPr>
            <a:r>
              <a:rPr lang="pt-BR" sz="2800" b="1" dirty="0"/>
              <a:t>1.Entrada de Dados</a:t>
            </a:r>
            <a:endParaRPr lang="pt-BR" sz="2800" dirty="0"/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O computador recebe dados através de dispositivos de entrada, como teclado, mouse ou microfone.</a:t>
            </a:r>
          </a:p>
          <a:p>
            <a:pPr marL="0" indent="0">
              <a:buNone/>
            </a:pPr>
            <a:r>
              <a:rPr lang="pt-BR" sz="2800" b="1" dirty="0"/>
              <a:t>2.Processamento</a:t>
            </a:r>
            <a:endParaRPr lang="pt-BR" sz="2800" dirty="0"/>
          </a:p>
          <a:p>
            <a:pPr marL="742950" lvl="1" indent="-285750">
              <a:buFont typeface="+mj-lt"/>
              <a:buAutoNum type="arabicPeriod"/>
            </a:pPr>
            <a:r>
              <a:rPr lang="pt-BR" sz="2400" dirty="0"/>
              <a:t>Os dados recebidos são processados pelo </a:t>
            </a:r>
            <a:r>
              <a:rPr lang="pt-BR" sz="2400" b="1" dirty="0"/>
              <a:t>processador</a:t>
            </a:r>
            <a:r>
              <a:rPr lang="pt-BR" sz="2400" dirty="0"/>
              <a:t> (também chamado de CPU - Unidade Central de Processamento). Ele realiza cálculos e toma decisões com base nos comandos do usuário.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1458331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66585E-2C23-D15F-0DF4-EC089C93D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Como o Computador Funciona?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488B448-55C5-FB2D-20A9-F3461D7DE3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249486"/>
            <a:ext cx="9905999" cy="37964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800" b="1" dirty="0"/>
              <a:t>3.Armazenamento</a:t>
            </a:r>
          </a:p>
          <a:p>
            <a:pPr lvl="1"/>
            <a:r>
              <a:rPr lang="pt-BR" sz="2400" dirty="0"/>
              <a:t>O computador pode armazenar informações de forma temporária (na memória RAM) ou permanente (no HD ou SSD).</a:t>
            </a:r>
          </a:p>
          <a:p>
            <a:pPr marL="0" indent="0">
              <a:buNone/>
            </a:pPr>
            <a:r>
              <a:rPr lang="pt-BR" sz="2800" b="1" dirty="0"/>
              <a:t>4.Saída de Dados</a:t>
            </a:r>
          </a:p>
          <a:p>
            <a:pPr lvl="1"/>
            <a:r>
              <a:rPr lang="pt-BR" sz="2400" dirty="0"/>
              <a:t>Os resultados do processamento são exibidos através de dispositivos de saída, como o monitor ou impressora.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8925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6FDC36-472B-8124-77CF-734ED68C2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Tipos de Computadores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9442A1-3DE7-E2EF-4725-21D5471DB5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/>
              <a:t>Computador de Mesa (Desktop)</a:t>
            </a:r>
            <a:endParaRPr lang="pt-BR" dirty="0"/>
          </a:p>
          <a:p>
            <a:pPr lvl="1"/>
            <a:r>
              <a:rPr lang="pt-BR" dirty="0"/>
              <a:t>Ideal para escritórios e uso em casa. Geralmente, possui maior potência e é mais fácil de personalizar.</a:t>
            </a:r>
          </a:p>
          <a:p>
            <a:r>
              <a:rPr lang="pt-BR" b="1" dirty="0"/>
              <a:t>Notebook (Laptop)</a:t>
            </a:r>
            <a:endParaRPr lang="pt-BR" dirty="0"/>
          </a:p>
          <a:p>
            <a:pPr lvl="1"/>
            <a:r>
              <a:rPr lang="pt-BR" dirty="0"/>
              <a:t>Portátil e compacto, é uma escolha popular para quem precisa de mobilidade.</a:t>
            </a:r>
          </a:p>
          <a:p>
            <a:endParaRPr lang="pt-BR" dirty="0"/>
          </a:p>
        </p:txBody>
      </p:sp>
      <p:pic>
        <p:nvPicPr>
          <p:cNvPr id="19458" name="Picture 2" descr="Desktop ou Notebook: qual a melhor indicação para cada tipo de trabalho?">
            <a:extLst>
              <a:ext uri="{FF2B5EF4-FFF2-40B4-BE49-F238E27FC236}">
                <a16:creationId xmlns:a16="http://schemas.microsoft.com/office/drawing/2014/main" id="{F69DEFFB-7DE6-88B6-ADB5-2F4CB85656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9758" y="4677323"/>
            <a:ext cx="3212483" cy="20088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26138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5218497-B737-42B8-B765-7453E4EAAF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Tipos de Computadores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32E8E3-9E56-EED0-2757-37625383CD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62884"/>
            <a:ext cx="9905999" cy="3541714"/>
          </a:xfrm>
        </p:spPr>
        <p:txBody>
          <a:bodyPr/>
          <a:lstStyle/>
          <a:p>
            <a:r>
              <a:rPr lang="pt-BR" b="1" dirty="0"/>
              <a:t>Tablet</a:t>
            </a:r>
            <a:endParaRPr lang="pt-BR" dirty="0"/>
          </a:p>
          <a:p>
            <a:pPr lvl="1"/>
            <a:r>
              <a:rPr lang="pt-BR" dirty="0"/>
              <a:t>Dispositivo </a:t>
            </a:r>
            <a:r>
              <a:rPr lang="pt-BR" dirty="0" err="1"/>
              <a:t>touch</a:t>
            </a:r>
            <a:r>
              <a:rPr lang="pt-BR" dirty="0"/>
              <a:t> </a:t>
            </a:r>
            <a:r>
              <a:rPr lang="pt-BR" dirty="0" err="1"/>
              <a:t>screen</a:t>
            </a:r>
            <a:r>
              <a:rPr lang="pt-BR" dirty="0"/>
              <a:t> mais leve e menor, usado para navegação na internet, leitura e aplicativos leves.</a:t>
            </a:r>
          </a:p>
          <a:p>
            <a:r>
              <a:rPr lang="pt-BR" b="1" dirty="0"/>
              <a:t>Smartphone</a:t>
            </a:r>
            <a:endParaRPr lang="pt-BR" dirty="0"/>
          </a:p>
          <a:p>
            <a:pPr lvl="1"/>
            <a:r>
              <a:rPr lang="pt-BR" dirty="0"/>
              <a:t>Pequenos computadores portáteis com funções de telefone e capacidade de acessar a internet.</a:t>
            </a:r>
          </a:p>
          <a:p>
            <a:endParaRPr lang="pt-BR" dirty="0"/>
          </a:p>
        </p:txBody>
      </p:sp>
      <p:pic>
        <p:nvPicPr>
          <p:cNvPr id="20482" name="Picture 2" descr="iPad vs Samsung Tablet: What's the Difference?">
            <a:extLst>
              <a:ext uri="{FF2B5EF4-FFF2-40B4-BE49-F238E27FC236}">
                <a16:creationId xmlns:a16="http://schemas.microsoft.com/office/drawing/2014/main" id="{82A65CC6-3A4B-002A-963F-A67EC435E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1451" y="4481861"/>
            <a:ext cx="3825921" cy="2045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55546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851EBF-B07D-E206-CCFF-82CC3B73A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Benefícios do Uso do Computador</a:t>
            </a:r>
            <a:endParaRPr lang="pt-BR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CE32CC4-5925-DF4A-4B51-35438AD66B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2097088"/>
            <a:ext cx="9905999" cy="3989995"/>
          </a:xfrm>
        </p:spPr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pt-BR" b="1" dirty="0"/>
              <a:t>Agilidade</a:t>
            </a:r>
            <a:r>
              <a:rPr lang="pt-BR" dirty="0"/>
              <a:t>: Realiza tarefas em segundos que demorariam muito mais tempo manualmente.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Organização</a:t>
            </a:r>
            <a:r>
              <a:rPr lang="pt-BR" dirty="0"/>
              <a:t>: Armazena documentos, fotos e informações em um só lugar.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Conectividade</a:t>
            </a:r>
            <a:r>
              <a:rPr lang="pt-BR" dirty="0"/>
              <a:t>: Permite acesso à internet, conectando pessoas e informações globalmente.</a:t>
            </a:r>
          </a:p>
          <a:p>
            <a:pPr>
              <a:buFont typeface="+mj-lt"/>
              <a:buAutoNum type="arabicPeriod"/>
            </a:pPr>
            <a:r>
              <a:rPr lang="pt-BR" b="1" dirty="0"/>
              <a:t>Educação e Entretenimento</a:t>
            </a:r>
            <a:r>
              <a:rPr lang="pt-BR" dirty="0"/>
              <a:t>: Facilita o aprendizado e oferece acesso a vídeos, músicas e jogos.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513057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253E7C-721C-8080-9CA9-892ABECFB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Resumo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5C71B6-88BB-06B1-6A9A-39C509A85F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O computador é uma ferramenta composta por hardware e software, que trabalha processando dados para realizar diversas tarefas.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Ele possui diferentes tipos, como desktops, notebooks e tablets.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dirty="0"/>
              <a:t>Para utilizá-lo de forma eficaz, é importante entender suas partes, funções e cuidados necessários.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38001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CD4BB9-150D-E888-98E3-5B5E0B80A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Dúvidas?</a:t>
            </a:r>
          </a:p>
        </p:txBody>
      </p:sp>
      <p:pic>
        <p:nvPicPr>
          <p:cNvPr id="21506" name="Picture 2" descr="Nazare Tedesco GIFs - Find &amp; Share on GIPHY">
            <a:extLst>
              <a:ext uri="{FF2B5EF4-FFF2-40B4-BE49-F238E27FC236}">
                <a16:creationId xmlns:a16="http://schemas.microsoft.com/office/drawing/2014/main" id="{E9F4A0DA-241C-0F86-4ED1-E76A71564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95" y="2097088"/>
            <a:ext cx="6962633" cy="3916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2930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277700-08AF-51EC-2CCF-D16548EBC1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294" y="591223"/>
            <a:ext cx="10263117" cy="1478570"/>
          </a:xfrm>
        </p:spPr>
        <p:txBody>
          <a:bodyPr>
            <a:normAutofit/>
          </a:bodyPr>
          <a:lstStyle/>
          <a:p>
            <a:r>
              <a:rPr lang="pt-B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Itinerário da área de Tecnologia da Informação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D7F1334-BCB2-A3E2-78DE-9F9BF93FAA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https://view.genially.com/653809a786dac80010d6f675/interactive-content-itinerario-da-area-de-tecnologia-da-informacao</a:t>
            </a:r>
          </a:p>
        </p:txBody>
      </p:sp>
    </p:spTree>
    <p:extLst>
      <p:ext uri="{BB962C8B-B14F-4D97-AF65-F5344CB8AC3E}">
        <p14:creationId xmlns:p14="http://schemas.microsoft.com/office/powerpoint/2010/main" val="2192968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0926D2-22D2-D494-FF94-E2AC8CB26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um Computador?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E3285BB-05FE-4A6E-416B-70F9559EA6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Um computador é um sistema eletrônico de processamento de dados composto por dispositivos integrados que trabalham de forma conjunta para executar instruções predefinidas.</a:t>
            </a:r>
          </a:p>
          <a:p>
            <a:endParaRPr lang="pt-BR" dirty="0"/>
          </a:p>
        </p:txBody>
      </p:sp>
      <p:pic>
        <p:nvPicPr>
          <p:cNvPr id="2050" name="Picture 2" descr="Fundo Tecnologia Essencial Uma Coleção De Dispositivos De Computadores E  Equipamentos De Escritório Incluindo Telefones Celulares Monitores Laptops  Impressoras Câmeras Fones De Ouvido E Tablet Pcs Ilustração 3d Fundo,  Dispositivos Eletrônicos, Computador">
            <a:extLst>
              <a:ext uri="{FF2B5EF4-FFF2-40B4-BE49-F238E27FC236}">
                <a16:creationId xmlns:a16="http://schemas.microsoft.com/office/drawing/2014/main" id="{C24D4CB5-43DA-D654-9F21-3795CCDB9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317" y="3689120"/>
            <a:ext cx="5178188" cy="290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0921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D444F-3EFC-B6D0-138F-005A8338C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computador?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21C975B-665D-2D3A-E129-7D34613827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3" y="1978987"/>
            <a:ext cx="9905999" cy="4260495"/>
          </a:xfrm>
        </p:spPr>
        <p:txBody>
          <a:bodyPr/>
          <a:lstStyle/>
          <a:p>
            <a:r>
              <a:rPr lang="pt-BR" dirty="0"/>
              <a:t>Ele opera em três etapas principais: entrada de dados, processamento e saída de informações. Tecnicamente, um computador é uma máquina baseada em circuitos digitais que utiliza unidades binárias (bits) para realizar operações lógicas e aritméticas. Esses sistemas podem ser programáveis e adaptáveis para diversas aplicações.</a:t>
            </a:r>
          </a:p>
          <a:p>
            <a:endParaRPr lang="pt-BR" dirty="0"/>
          </a:p>
        </p:txBody>
      </p:sp>
      <p:pic>
        <p:nvPicPr>
          <p:cNvPr id="3074" name="Picture 2" descr="Binary Code Gif GIFs | Tenor">
            <a:extLst>
              <a:ext uri="{FF2B5EF4-FFF2-40B4-BE49-F238E27FC236}">
                <a16:creationId xmlns:a16="http://schemas.microsoft.com/office/drawing/2014/main" id="{D8F2A2A9-1D15-A72D-19F5-64C119A3FA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768" y="4426488"/>
            <a:ext cx="3531287" cy="1974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03795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1F435-7989-CF10-D7BC-E6F3119A2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um computador?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966AFF1-8407-FB62-E84E-A358984AE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1908293"/>
            <a:ext cx="9905999" cy="3541714"/>
          </a:xfrm>
        </p:spPr>
        <p:txBody>
          <a:bodyPr/>
          <a:lstStyle/>
          <a:p>
            <a:r>
              <a:rPr lang="pt-BR" dirty="0"/>
              <a:t>Os principais componentes físicos (hardware) e lógicos (software) do computador trabalham em sinergia para transformar dados brutos em informações úteis. A Unidade Central de Processamento (CPU) é o elemento fundamental que interpreta e executa comandos, enquanto os dispositivos periféricos possibilitam a interação com o mundo externo.</a:t>
            </a:r>
          </a:p>
          <a:p>
            <a:endParaRPr lang="pt-BR" dirty="0"/>
          </a:p>
        </p:txBody>
      </p:sp>
      <p:pic>
        <p:nvPicPr>
          <p:cNvPr id="4098" name="Picture 2" descr="O que são componentes de hardware e software? Diferença entre hardware e  software">
            <a:extLst>
              <a:ext uri="{FF2B5EF4-FFF2-40B4-BE49-F238E27FC236}">
                <a16:creationId xmlns:a16="http://schemas.microsoft.com/office/drawing/2014/main" id="{3DBFC038-0067-0F3B-CCFF-F30E338B54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2871" y="4369670"/>
            <a:ext cx="4043079" cy="2160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87947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4D043D-4ABE-0D01-5E1B-40065AEF61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Principais Componentes do Computador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E01FFA1-3332-C9B7-F33C-12F62E55D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  <a:r>
              <a:rPr lang="pt-BR" dirty="0"/>
              <a:t> é todo componente físico, interno ou externo do seu computador, ou celular, que determina do que um dispositivo é capaz e como você pode usá-lo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1585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EF0EC7-7650-E3EB-714F-ED63280B0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5B1E8DE-8A7C-EEB6-3C22-7508980D42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pt-BR" b="1" dirty="0"/>
              <a:t>Gabinete</a:t>
            </a:r>
            <a:r>
              <a:rPr lang="pt-BR" dirty="0"/>
              <a:t>: É a "caixa" que abriga os principais componentes internos.</a:t>
            </a:r>
          </a:p>
          <a:p>
            <a:r>
              <a:rPr lang="pt-BR" b="1" dirty="0"/>
              <a:t>Monitor</a:t>
            </a:r>
            <a:r>
              <a:rPr lang="pt-BR" dirty="0"/>
              <a:t>: Exibe informações visualmente.</a:t>
            </a:r>
          </a:p>
          <a:p>
            <a:r>
              <a:rPr lang="pt-BR" b="1" dirty="0"/>
              <a:t>Teclado</a:t>
            </a:r>
            <a:r>
              <a:rPr lang="pt-BR" dirty="0"/>
              <a:t>: Usado para digitar e enviar comandos ao computador.</a:t>
            </a:r>
          </a:p>
          <a:p>
            <a:endParaRPr lang="pt-BR" dirty="0"/>
          </a:p>
        </p:txBody>
      </p:sp>
      <p:pic>
        <p:nvPicPr>
          <p:cNvPr id="6154" name="Picture 10">
            <a:extLst>
              <a:ext uri="{FF2B5EF4-FFF2-40B4-BE49-F238E27FC236}">
                <a16:creationId xmlns:a16="http://schemas.microsoft.com/office/drawing/2014/main" id="{251FBFCB-9BF3-DD62-2311-80E4D464B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338" y="4209445"/>
            <a:ext cx="4992060" cy="2079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>
            <a:extLst>
              <a:ext uri="{FF2B5EF4-FFF2-40B4-BE49-F238E27FC236}">
                <a16:creationId xmlns:a16="http://schemas.microsoft.com/office/drawing/2014/main" id="{56A7E76B-C60E-2E71-6211-0026FD76B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1323" y="3867945"/>
            <a:ext cx="3686175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>
            <a:extLst>
              <a:ext uri="{FF2B5EF4-FFF2-40B4-BE49-F238E27FC236}">
                <a16:creationId xmlns:a16="http://schemas.microsoft.com/office/drawing/2014/main" id="{ACC1222C-0E9B-6D98-6A24-EFCC6043C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034" y="4157750"/>
            <a:ext cx="3082698" cy="2182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5105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18894C-C3FD-094F-A181-52464D9D4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Hardware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82F1622-E427-D61E-FB44-E20235EEC6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41412" y="2097088"/>
            <a:ext cx="9905999" cy="3541714"/>
          </a:xfrm>
        </p:spPr>
        <p:txBody>
          <a:bodyPr/>
          <a:lstStyle/>
          <a:p>
            <a:r>
              <a:rPr lang="pt-BR" b="1" dirty="0"/>
              <a:t>Mouse</a:t>
            </a:r>
            <a:r>
              <a:rPr lang="pt-BR" dirty="0"/>
              <a:t>: Dispositivo que permite interagir com o computador apontando e clicando.</a:t>
            </a:r>
          </a:p>
          <a:p>
            <a:r>
              <a:rPr lang="pt-BR" b="1" dirty="0"/>
              <a:t>Impressora</a:t>
            </a:r>
            <a:r>
              <a:rPr lang="pt-BR" dirty="0"/>
              <a:t>: Equipamento para transferir informações do computador para o papel.</a:t>
            </a:r>
          </a:p>
          <a:p>
            <a:endParaRPr lang="pt-BR" dirty="0"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7E1D572E-F336-125E-1A2E-5794EE18E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433" y="4184299"/>
            <a:ext cx="3876500" cy="2055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F603D04D-B48F-C549-A524-9F397402A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7069" y="3575658"/>
            <a:ext cx="2762250" cy="2762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517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o">
  <a:themeElements>
    <a:clrScheme name="Circuito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o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o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142578CA-DEC9-49C3-80AF-C113973CC9A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Circuito</Template>
  <TotalTime>346</TotalTime>
  <Words>998</Words>
  <Application>Microsoft Office PowerPoint</Application>
  <PresentationFormat>Widescreen</PresentationFormat>
  <Paragraphs>77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2" baseType="lpstr">
      <vt:lpstr>Arial</vt:lpstr>
      <vt:lpstr>Tw Cen MT</vt:lpstr>
      <vt:lpstr>Circuito</vt:lpstr>
      <vt:lpstr>administração – T.I </vt:lpstr>
      <vt:lpstr>Acessos</vt:lpstr>
      <vt:lpstr>Itinerário da área de Tecnologia da Informação</vt:lpstr>
      <vt:lpstr>O que é um Computador?</vt:lpstr>
      <vt:lpstr>O que é um computador?</vt:lpstr>
      <vt:lpstr>O que é um computador?</vt:lpstr>
      <vt:lpstr>Principais Componentes do Computador</vt:lpstr>
      <vt:lpstr>Hardware</vt:lpstr>
      <vt:lpstr>Hardware</vt:lpstr>
      <vt:lpstr>Hardwares internos</vt:lpstr>
      <vt:lpstr>Hardwares internos</vt:lpstr>
      <vt:lpstr>Hardwares internos</vt:lpstr>
      <vt:lpstr>Hardwares internos</vt:lpstr>
      <vt:lpstr>Hardwares internos</vt:lpstr>
      <vt:lpstr>Hardwares internos</vt:lpstr>
      <vt:lpstr>Hardwares internos</vt:lpstr>
      <vt:lpstr>Hardwares internos</vt:lpstr>
      <vt:lpstr>Apresentação do PowerPoint</vt:lpstr>
      <vt:lpstr>Software</vt:lpstr>
      <vt:lpstr>Software</vt:lpstr>
      <vt:lpstr>Software</vt:lpstr>
      <vt:lpstr>Software</vt:lpstr>
      <vt:lpstr>Como o Computador Funciona?</vt:lpstr>
      <vt:lpstr>Como o Computador Funciona?</vt:lpstr>
      <vt:lpstr>Tipos de Computadores</vt:lpstr>
      <vt:lpstr>Tipos de Computadores</vt:lpstr>
      <vt:lpstr>Benefícios do Uso do Computador</vt:lpstr>
      <vt:lpstr>Resumo</vt:lpstr>
      <vt:lpstr>Dúvidas?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Fernando Spoljaric</dc:creator>
  <cp:lastModifiedBy>Luis Fernando Spoljaric</cp:lastModifiedBy>
  <cp:revision>9</cp:revision>
  <dcterms:created xsi:type="dcterms:W3CDTF">2025-01-21T11:49:46Z</dcterms:created>
  <dcterms:modified xsi:type="dcterms:W3CDTF">2026-02-06T11:28:03Z</dcterms:modified>
</cp:coreProperties>
</file>